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FD7C461-AB9F-4098-B8AC-74604DACF5CE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C330783-B35D-430C-8B7B-64654E90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ckisoon@sahrc.org.z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VIEW FROM THE INSIDE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 broad areas:</a:t>
            </a:r>
          </a:p>
          <a:p>
            <a:r>
              <a:rPr lang="en-US" dirty="0" smtClean="0"/>
              <a:t>Political will</a:t>
            </a:r>
          </a:p>
          <a:p>
            <a:r>
              <a:rPr lang="en-US" dirty="0" smtClean="0"/>
              <a:t>Culture Change and Capacity</a:t>
            </a:r>
          </a:p>
          <a:p>
            <a:r>
              <a:rPr lang="en-US" dirty="0" smtClean="0"/>
              <a:t>Proactive Disclosure</a:t>
            </a:r>
          </a:p>
          <a:p>
            <a:r>
              <a:rPr lang="en-US" dirty="0" smtClean="0"/>
              <a:t>The Role of Parliament</a:t>
            </a:r>
          </a:p>
          <a:p>
            <a:r>
              <a:rPr lang="en-US" dirty="0" smtClean="0"/>
              <a:t>Resonance and Relevance</a:t>
            </a:r>
          </a:p>
          <a:p>
            <a:r>
              <a:rPr lang="en-US" dirty="0" smtClean="0"/>
              <a:t>Litigation</a:t>
            </a:r>
          </a:p>
          <a:p>
            <a:r>
              <a:rPr lang="en-US" dirty="0" smtClean="0"/>
              <a:t>Public </a:t>
            </a:r>
            <a:r>
              <a:rPr lang="en-US" dirty="0" smtClean="0"/>
              <a:t>Participation</a:t>
            </a:r>
            <a:r>
              <a:rPr lang="en-US" dirty="0" smtClean="0"/>
              <a:t>; and Civil Society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381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Ms Chantal </a:t>
            </a:r>
            <a:r>
              <a:rPr lang="en-US" dirty="0" err="1" smtClean="0"/>
              <a:t>Kisoon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 Chief Operations Officer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South African Human Rights Commission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Braampark</a:t>
            </a:r>
            <a:r>
              <a:rPr lang="en-US" dirty="0" smtClean="0"/>
              <a:t>; Johannesburg</a:t>
            </a:r>
          </a:p>
          <a:p>
            <a:pPr>
              <a:buNone/>
            </a:pPr>
            <a:r>
              <a:rPr lang="en-US" dirty="0" smtClean="0"/>
              <a:t>	Gauteng, South Africa</a:t>
            </a:r>
          </a:p>
          <a:p>
            <a:r>
              <a:rPr lang="en-US" dirty="0" smtClean="0"/>
              <a:t>E: </a:t>
            </a:r>
            <a:r>
              <a:rPr lang="en-US" dirty="0" smtClean="0">
                <a:hlinkClick r:id="rId2"/>
              </a:rPr>
              <a:t>ckisoon@sahrc.org.za</a:t>
            </a:r>
            <a:endParaRPr lang="en-US" dirty="0" smtClean="0"/>
          </a:p>
          <a:p>
            <a:r>
              <a:rPr lang="en-US" dirty="0" smtClean="0"/>
              <a:t>T: 27 11 877 3752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STRENGTH!!!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228600"/>
            <a:ext cx="1381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Political Will and Oversight </a:t>
            </a:r>
            <a:br>
              <a:rPr lang="en-US" dirty="0" smtClean="0"/>
            </a:br>
            <a:r>
              <a:rPr lang="en-US" dirty="0" smtClean="0"/>
              <a:t>Mechanism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Political Will so necessary?</a:t>
            </a:r>
          </a:p>
          <a:p>
            <a:r>
              <a:rPr lang="en-US" dirty="0" smtClean="0"/>
              <a:t>South </a:t>
            </a:r>
            <a:r>
              <a:rPr lang="en-US" dirty="0" smtClean="0"/>
              <a:t>Africa and </a:t>
            </a:r>
            <a:r>
              <a:rPr lang="en-US" dirty="0" smtClean="0"/>
              <a:t>Mauritius</a:t>
            </a:r>
            <a:endParaRPr lang="en-US" dirty="0" smtClean="0"/>
          </a:p>
          <a:p>
            <a:r>
              <a:rPr lang="en-US" dirty="0" smtClean="0"/>
              <a:t>Constitution and Primary Legislation</a:t>
            </a:r>
          </a:p>
          <a:p>
            <a:r>
              <a:rPr lang="en-US" dirty="0" smtClean="0"/>
              <a:t>20 years on why political will is still important</a:t>
            </a:r>
          </a:p>
          <a:p>
            <a:r>
              <a:rPr lang="en-US" dirty="0" smtClean="0"/>
              <a:t>Role of SAHRC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Change: Orienting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common perceptions: insights into </a:t>
            </a:r>
            <a:r>
              <a:rPr lang="en-US" i="1" dirty="0" smtClean="0"/>
              <a:t>real</a:t>
            </a:r>
            <a:r>
              <a:rPr lang="en-US" dirty="0" smtClean="0"/>
              <a:t> challenges</a:t>
            </a:r>
          </a:p>
          <a:p>
            <a:r>
              <a:rPr lang="en-US" dirty="0" smtClean="0"/>
              <a:t>Some approaches</a:t>
            </a:r>
          </a:p>
          <a:p>
            <a:r>
              <a:rPr lang="en-US" dirty="0" err="1" smtClean="0"/>
              <a:t>Incentivising</a:t>
            </a:r>
            <a:endParaRPr lang="en-US" dirty="0" smtClean="0"/>
          </a:p>
          <a:p>
            <a:r>
              <a:rPr lang="en-US" dirty="0" smtClean="0"/>
              <a:t>Monitoring</a:t>
            </a:r>
          </a:p>
          <a:p>
            <a:r>
              <a:rPr lang="en-US" dirty="0" smtClean="0"/>
              <a:t>Support – capacity/guidelines, </a:t>
            </a:r>
            <a:r>
              <a:rPr lang="en-US" dirty="0" err="1" smtClean="0"/>
              <a:t>localising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228600"/>
            <a:ext cx="11525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Proactive Disclosure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concerns: resources</a:t>
            </a:r>
          </a:p>
          <a:p>
            <a:r>
              <a:rPr lang="en-US" dirty="0" smtClean="0"/>
              <a:t>Local Government – work at ward level</a:t>
            </a:r>
          </a:p>
          <a:p>
            <a:r>
              <a:rPr lang="en-US" dirty="0" smtClean="0"/>
              <a:t>Compliance rates</a:t>
            </a:r>
          </a:p>
          <a:p>
            <a:r>
              <a:rPr lang="en-US" dirty="0" smtClean="0"/>
              <a:t>Auditing compliance</a:t>
            </a:r>
          </a:p>
          <a:p>
            <a:r>
              <a:rPr lang="en-US" dirty="0" smtClean="0"/>
              <a:t>Advantages</a:t>
            </a:r>
          </a:p>
          <a:p>
            <a:r>
              <a:rPr lang="en-US" dirty="0" smtClean="0"/>
              <a:t>Compliance versus </a:t>
            </a:r>
            <a:r>
              <a:rPr lang="en-US" dirty="0" err="1" smtClean="0"/>
              <a:t>realisation</a:t>
            </a:r>
            <a:r>
              <a:rPr lang="en-US" dirty="0" smtClean="0"/>
              <a:t> of value objectives</a:t>
            </a:r>
          </a:p>
          <a:p>
            <a:r>
              <a:rPr lang="en-US" dirty="0" smtClean="0"/>
              <a:t>Non negotiable</a:t>
            </a:r>
          </a:p>
          <a:p>
            <a:r>
              <a:rPr lang="en-US" dirty="0" smtClean="0"/>
              <a:t>Synthesis and </a:t>
            </a:r>
            <a:r>
              <a:rPr lang="en-US" dirty="0" err="1" smtClean="0"/>
              <a:t>rationalisation</a:t>
            </a:r>
            <a:r>
              <a:rPr lang="en-US" dirty="0" smtClean="0"/>
              <a:t> of laws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3811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Parliament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</a:t>
            </a:r>
          </a:p>
          <a:p>
            <a:r>
              <a:rPr lang="en-US" dirty="0" smtClean="0"/>
              <a:t>Reporting and Accountability</a:t>
            </a:r>
          </a:p>
          <a:p>
            <a:r>
              <a:rPr lang="en-US" dirty="0" smtClean="0"/>
              <a:t>Increased activism</a:t>
            </a:r>
          </a:p>
          <a:p>
            <a:r>
              <a:rPr lang="en-US" dirty="0" smtClean="0"/>
              <a:t>Obligations in terms of international and regional frameworks</a:t>
            </a:r>
          </a:p>
          <a:p>
            <a:r>
              <a:rPr lang="en-US" dirty="0" smtClean="0"/>
              <a:t>UN – Right to the Internet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381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Resonance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does FOI fail?</a:t>
            </a:r>
          </a:p>
          <a:p>
            <a:r>
              <a:rPr lang="en-US" dirty="0" smtClean="0"/>
              <a:t>Weakness in strategy</a:t>
            </a:r>
          </a:p>
          <a:p>
            <a:r>
              <a:rPr lang="en-US" dirty="0" smtClean="0"/>
              <a:t>Perceptions regarding Freedom of Information and Access to Information</a:t>
            </a:r>
          </a:p>
          <a:p>
            <a:r>
              <a:rPr lang="en-US" dirty="0" smtClean="0"/>
              <a:t>Types of requesters: vulnerable groups; access to justice</a:t>
            </a:r>
          </a:p>
          <a:p>
            <a:r>
              <a:rPr lang="en-US" dirty="0" smtClean="0"/>
              <a:t>Organic strategies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381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Litigation as a Strategy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to justice</a:t>
            </a:r>
          </a:p>
          <a:p>
            <a:r>
              <a:rPr lang="en-US" dirty="0" smtClean="0"/>
              <a:t>Resonance – socio economic rights</a:t>
            </a:r>
          </a:p>
          <a:p>
            <a:r>
              <a:rPr lang="en-US" dirty="0" smtClean="0"/>
              <a:t>Litigating on public participation and consultation</a:t>
            </a:r>
          </a:p>
          <a:p>
            <a:r>
              <a:rPr lang="en-US" dirty="0" smtClean="0"/>
              <a:t>Collective will to </a:t>
            </a:r>
            <a:r>
              <a:rPr lang="en-US" dirty="0" err="1" smtClean="0"/>
              <a:t>realise</a:t>
            </a:r>
            <a:r>
              <a:rPr lang="en-US" dirty="0" smtClean="0"/>
              <a:t> the spirit of the legislation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381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Society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</a:t>
            </a:r>
          </a:p>
          <a:p>
            <a:r>
              <a:rPr lang="en-US" dirty="0" smtClean="0"/>
              <a:t>Collaborations</a:t>
            </a:r>
          </a:p>
          <a:p>
            <a:r>
              <a:rPr lang="en-US" dirty="0" smtClean="0"/>
              <a:t>Significance </a:t>
            </a:r>
            <a:r>
              <a:rPr lang="en-US" dirty="0" smtClean="0"/>
              <a:t>to direct and indirect work</a:t>
            </a:r>
          </a:p>
          <a:p>
            <a:r>
              <a:rPr lang="en-US" dirty="0" smtClean="0"/>
              <a:t>New phenomenon: joining the dots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381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Legal: South Africa</a:t>
            </a:r>
          </a:p>
          <a:p>
            <a:r>
              <a:rPr lang="en-US" dirty="0" smtClean="0"/>
              <a:t>Threats to FOI</a:t>
            </a:r>
          </a:p>
          <a:p>
            <a:r>
              <a:rPr lang="en-US" dirty="0" smtClean="0"/>
              <a:t>New laws : Privacy laws, new structural mechanisms; Information Protection Regulator</a:t>
            </a:r>
          </a:p>
          <a:p>
            <a:pPr>
              <a:buNone/>
            </a:pPr>
            <a:r>
              <a:rPr lang="en-US" dirty="0" smtClean="0"/>
              <a:t>International [UN Developments 2011]</a:t>
            </a:r>
          </a:p>
          <a:p>
            <a:pPr>
              <a:buNone/>
            </a:pPr>
            <a:r>
              <a:rPr lang="en-US" dirty="0" smtClean="0"/>
              <a:t>Monitoring</a:t>
            </a:r>
          </a:p>
          <a:p>
            <a:pPr>
              <a:buNone/>
            </a:pPr>
            <a:r>
              <a:rPr lang="en-US" dirty="0" smtClean="0"/>
              <a:t>Vigilance</a:t>
            </a:r>
          </a:p>
          <a:p>
            <a:pPr>
              <a:buNone/>
            </a:pPr>
            <a:r>
              <a:rPr lang="en-US" dirty="0" smtClean="0"/>
              <a:t>Perception</a:t>
            </a:r>
          </a:p>
          <a:p>
            <a:pPr>
              <a:buNone/>
            </a:pPr>
            <a:r>
              <a:rPr lang="en-US" dirty="0" smtClean="0"/>
              <a:t>Fundamental Nature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"/>
            <a:ext cx="1381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115</TotalTime>
  <Words>248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Corbel</vt:lpstr>
      <vt:lpstr>Wingdings</vt:lpstr>
      <vt:lpstr>Wingdings 2</vt:lpstr>
      <vt:lpstr>Wingdings 3</vt:lpstr>
      <vt:lpstr>Module</vt:lpstr>
      <vt:lpstr>A VIEW FROM THE INSIDE </vt:lpstr>
      <vt:lpstr>Political Will and Oversight  Mechanism   </vt:lpstr>
      <vt:lpstr>Culture Change: Orienting</vt:lpstr>
      <vt:lpstr>Proactive Disclosure </vt:lpstr>
      <vt:lpstr>Parliament </vt:lpstr>
      <vt:lpstr>Resonance </vt:lpstr>
      <vt:lpstr>Litigation as a Strategy </vt:lpstr>
      <vt:lpstr>Civil Society </vt:lpstr>
      <vt:lpstr>Changing Environment </vt:lpstr>
      <vt:lpstr>Contact Information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VIEW FROM THE INSIDE</dc:title>
  <dc:creator>CKisoon</dc:creator>
  <cp:lastModifiedBy>Chantal Kisoon</cp:lastModifiedBy>
  <cp:revision>9</cp:revision>
  <dcterms:created xsi:type="dcterms:W3CDTF">2015-05-25T06:43:37Z</dcterms:created>
  <dcterms:modified xsi:type="dcterms:W3CDTF">2016-02-26T06:08:14Z</dcterms:modified>
</cp:coreProperties>
</file>